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61" r:id="rId4"/>
    <p:sldId id="263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585" autoAdjust="0"/>
  </p:normalViewPr>
  <p:slideViewPr>
    <p:cSldViewPr snapToGrid="0" snapToObjects="1">
      <p:cViewPr>
        <p:scale>
          <a:sx n="76" d="100"/>
          <a:sy n="76" d="100"/>
        </p:scale>
        <p:origin x="-21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3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7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5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0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9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3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6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0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3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90C5E-44EE-E340-9DDF-BEE57010ABB5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668D3-1448-9C4D-8BE0-B89892206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V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WM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observatoriodatelevisao.bol.uol.com.br/noticia-da-tv/2016/11/teleton-2016-globo-faz-algo-inedito-e-divulga-numeros-para-doacao-da-aacd" TargetMode="External"/><Relationship Id="rId13" Type="http://schemas.openxmlformats.org/officeDocument/2006/relationships/hyperlink" Target="http://boainformacao.com.br/2016/11/faustao-pede-doacoes-para-a-aacd/" TargetMode="External"/><Relationship Id="rId18" Type="http://schemas.openxmlformats.org/officeDocument/2006/relationships/hyperlink" Target="https://amantedaarteblog.wordpress.com/2016/11/07/faustao-divulga-teleton-ao-vivo-pede-doacoes-e-e-elogiado-na-internet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purepeople.com.br/noticia/globo-divulga-o-teleton-pela-primeira-vez-e-programa-arrecada-r-27-milhoes_a143780/1" TargetMode="External"/><Relationship Id="rId12" Type="http://schemas.openxmlformats.org/officeDocument/2006/relationships/hyperlink" Target="https://informatecweb.blogspot.com.br/2016/11/globo-pede-doacoes-para-teleton-pela-1.html" TargetMode="External"/><Relationship Id="rId17" Type="http://schemas.openxmlformats.org/officeDocument/2006/relationships/hyperlink" Target="http://www.tudosobresbt.com.br/2016/11/faustao-divulga-teleton-ao-vivo-pede.html" TargetMode="External"/><Relationship Id="rId2" Type="http://schemas.openxmlformats.org/officeDocument/2006/relationships/image" Target="../media/image1.emf"/><Relationship Id="rId16" Type="http://schemas.openxmlformats.org/officeDocument/2006/relationships/hyperlink" Target="http://www.tvabordo.com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vefamosos.uol.com.br/noticias/redacao/2016/11/05/na-tv-globo-pede-doacao-para-o-teleton-pela-primeira-vez.htm" TargetMode="External"/><Relationship Id="rId11" Type="http://schemas.openxmlformats.org/officeDocument/2006/relationships/hyperlink" Target="http://www.areavip.com.br/televisao/faustao-pede-doacao-para-o-teleton.html" TargetMode="External"/><Relationship Id="rId5" Type="http://schemas.openxmlformats.org/officeDocument/2006/relationships/hyperlink" Target="http://www.tvefamosos.uol.com.br/" TargetMode="External"/><Relationship Id="rId15" Type="http://schemas.openxmlformats.org/officeDocument/2006/relationships/hyperlink" Target="http://www.tvabordo.com.br/2016/11/fausto-silva-pede-doacao-ao-teleton-em.html" TargetMode="External"/><Relationship Id="rId10" Type="http://schemas.openxmlformats.org/officeDocument/2006/relationships/hyperlink" Target="http://www.diariodepernambuco.com.br/app/noticia/viver/2016/11/05/internas_viver,673676/pela-primeira-vez-globo-pede-doacoes-para-o-teleton-do-sbt.shtml" TargetMode="External"/><Relationship Id="rId19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://gente.ig.com.br/tvenovela/2016-11-05/globo-teleton.html" TargetMode="External"/><Relationship Id="rId14" Type="http://schemas.openxmlformats.org/officeDocument/2006/relationships/hyperlink" Target="http://geekpublicitario.com.br/16172/globo-apoia-teleton-sb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7387575" cy="935751"/>
          </a:xfrm>
          <a:prstGeom prst="rect">
            <a:avLst/>
          </a:prstGeom>
        </p:spPr>
      </p:pic>
      <p:sp>
        <p:nvSpPr>
          <p:cNvPr id="7" name="Retângulo 7"/>
          <p:cNvSpPr/>
          <p:nvPr/>
        </p:nvSpPr>
        <p:spPr>
          <a:xfrm>
            <a:off x="395535" y="131261"/>
            <a:ext cx="6677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i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Divulgação Teleton na TV Globo - BRASIL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1368" y="1300757"/>
            <a:ext cx="74568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REDE GLOBO DE TV &amp; TELETON – 2016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400" dirty="0" smtClean="0"/>
              <a:t>Além da veiculação de comerciais (0800 + 30” campanha), a Rede exibiu ações de merchandising em programas estratégicos (sábado e domingo), com o objetivo de potencializar a arrecadação para a AACD. 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pt-BR" sz="2400" b="1" dirty="0" smtClean="0"/>
              <a:t>Programa – É de Casa </a:t>
            </a:r>
            <a:r>
              <a:rPr lang="pt-BR" sz="2400" dirty="0" smtClean="0"/>
              <a:t>– sábado   - 10h00 (divulgação dos telefones para doação no TELETON realizado no SBT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pt-BR" sz="2400" b="1" dirty="0" smtClean="0"/>
              <a:t>Programa do Faustão </a:t>
            </a:r>
            <a:r>
              <a:rPr lang="pt-BR" sz="2400" dirty="0" smtClean="0"/>
              <a:t>– domingo – 19h30 (divulgação da realização do TELETON (com menção ao programa) e solicitação de doação recorrente.</a:t>
            </a:r>
          </a:p>
        </p:txBody>
      </p:sp>
    </p:spTree>
    <p:extLst>
      <p:ext uri="{BB962C8B-B14F-4D97-AF65-F5344CB8AC3E}">
        <p14:creationId xmlns:p14="http://schemas.microsoft.com/office/powerpoint/2010/main" val="226185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38422" y="3767002"/>
            <a:ext cx="4205865" cy="2352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20458" y="3906236"/>
            <a:ext cx="3987858" cy="2480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DOMINGÃO DO FAUSTÃO</a:t>
            </a:r>
          </a:p>
          <a:p>
            <a:pPr>
              <a:spcAft>
                <a:spcPts val="700"/>
              </a:spcAft>
            </a:pPr>
            <a:r>
              <a:rPr lang="en-US" sz="2000" b="1" dirty="0" smtClean="0"/>
              <a:t>Data: </a:t>
            </a:r>
            <a:r>
              <a:rPr lang="en-US" sz="2000" dirty="0" smtClean="0"/>
              <a:t>06/11</a:t>
            </a:r>
          </a:p>
          <a:p>
            <a:pPr>
              <a:spcAft>
                <a:spcPts val="700"/>
              </a:spcAft>
            </a:pPr>
            <a:r>
              <a:rPr lang="en-US" sz="2000" b="1" dirty="0" err="1" smtClean="0"/>
              <a:t>Duração</a:t>
            </a:r>
            <a:r>
              <a:rPr lang="en-US" sz="2000" b="1" dirty="0" smtClean="0"/>
              <a:t>: </a:t>
            </a:r>
            <a:r>
              <a:rPr lang="en-US" sz="2000" dirty="0" smtClean="0"/>
              <a:t>58"</a:t>
            </a:r>
          </a:p>
          <a:p>
            <a:pPr>
              <a:spcAft>
                <a:spcPts val="700"/>
              </a:spcAft>
            </a:pPr>
            <a:r>
              <a:rPr lang="en-US" sz="2000" b="1" dirty="0" err="1" smtClean="0"/>
              <a:t>Audiência</a:t>
            </a:r>
            <a:r>
              <a:rPr lang="en-US" sz="2000" b="1" dirty="0" smtClean="0"/>
              <a:t>: </a:t>
            </a:r>
            <a:r>
              <a:rPr lang="en-US" sz="2000" dirty="0" smtClean="0"/>
              <a:t>18,4 </a:t>
            </a:r>
            <a:r>
              <a:rPr lang="en-US" sz="2000" dirty="0" err="1" smtClean="0"/>
              <a:t>pontos</a:t>
            </a:r>
            <a:r>
              <a:rPr lang="en-US" sz="2000" dirty="0" smtClean="0"/>
              <a:t> </a:t>
            </a:r>
          </a:p>
          <a:p>
            <a:pPr>
              <a:spcAft>
                <a:spcPts val="700"/>
              </a:spcAft>
            </a:pPr>
            <a:r>
              <a:rPr lang="en-US" sz="2000" b="1" dirty="0" smtClean="0"/>
              <a:t>Valor</a:t>
            </a:r>
            <a:r>
              <a:rPr lang="en-US" sz="2000" b="1" dirty="0" smtClean="0">
                <a:solidFill>
                  <a:srgbClr val="FF0000"/>
                </a:solidFill>
              </a:rPr>
              <a:t>*</a:t>
            </a:r>
            <a:r>
              <a:rPr lang="en-US" sz="2000" b="1" dirty="0" smtClean="0"/>
              <a:t>: </a:t>
            </a:r>
            <a:r>
              <a:rPr lang="en-US" sz="2000" dirty="0"/>
              <a:t>R$ </a:t>
            </a:r>
            <a:r>
              <a:rPr lang="en-US" sz="2000" dirty="0" smtClean="0"/>
              <a:t>810.000,00 </a:t>
            </a:r>
          </a:p>
          <a:p>
            <a:pPr>
              <a:spcAft>
                <a:spcPts val="700"/>
              </a:spcAft>
            </a:pPr>
            <a:endParaRPr lang="en-US" sz="2200" dirty="0" smtClean="0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0"/>
            <a:ext cx="7387575" cy="935751"/>
          </a:xfrm>
          <a:prstGeom prst="rect">
            <a:avLst/>
          </a:prstGeom>
        </p:spPr>
      </p:pic>
      <p:sp>
        <p:nvSpPr>
          <p:cNvPr id="7" name="Retângulo 7"/>
          <p:cNvSpPr/>
          <p:nvPr/>
        </p:nvSpPr>
        <p:spPr>
          <a:xfrm>
            <a:off x="395535" y="131261"/>
            <a:ext cx="6677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i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Divulgação </a:t>
            </a:r>
            <a:r>
              <a:rPr lang="pt-BR" sz="2800" b="1" i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Teleton – TV Globo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4330" y="3767003"/>
            <a:ext cx="4205865" cy="23524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6366" y="3906236"/>
            <a:ext cx="3987858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DE CASA</a:t>
            </a:r>
          </a:p>
          <a:p>
            <a:pPr>
              <a:spcAft>
                <a:spcPts val="700"/>
              </a:spcAft>
            </a:pPr>
            <a:r>
              <a:rPr lang="en-US" sz="2000" b="1" dirty="0" smtClean="0"/>
              <a:t>Data: </a:t>
            </a:r>
            <a:r>
              <a:rPr lang="en-US" sz="2000" dirty="0" smtClean="0"/>
              <a:t>05/11</a:t>
            </a:r>
          </a:p>
          <a:p>
            <a:pPr>
              <a:spcAft>
                <a:spcPts val="700"/>
              </a:spcAft>
            </a:pPr>
            <a:r>
              <a:rPr lang="en-US" sz="2000" b="1" dirty="0" err="1" smtClean="0"/>
              <a:t>Duração</a:t>
            </a:r>
            <a:r>
              <a:rPr lang="en-US" sz="2000" b="1" dirty="0" smtClean="0"/>
              <a:t>: </a:t>
            </a:r>
            <a:r>
              <a:rPr lang="en-US" sz="2000" dirty="0" smtClean="0"/>
              <a:t>56"</a:t>
            </a:r>
          </a:p>
          <a:p>
            <a:pPr>
              <a:spcAft>
                <a:spcPts val="700"/>
              </a:spcAft>
            </a:pPr>
            <a:r>
              <a:rPr lang="en-US" sz="2000" b="1" dirty="0" err="1" smtClean="0"/>
              <a:t>Audiência</a:t>
            </a:r>
            <a:r>
              <a:rPr lang="en-US" sz="2000" b="1" dirty="0" smtClean="0"/>
              <a:t>: </a:t>
            </a:r>
            <a:r>
              <a:rPr lang="en-US" sz="2000" dirty="0" smtClean="0"/>
              <a:t>7,2 </a:t>
            </a:r>
            <a:r>
              <a:rPr lang="en-US" sz="2000" dirty="0" err="1" smtClean="0"/>
              <a:t>pontos</a:t>
            </a:r>
            <a:endParaRPr lang="en-US" sz="2000" dirty="0" smtClean="0"/>
          </a:p>
          <a:p>
            <a:pPr>
              <a:spcAft>
                <a:spcPts val="700"/>
              </a:spcAft>
            </a:pPr>
            <a:r>
              <a:rPr lang="en-US" sz="2000" b="1" dirty="0" smtClean="0"/>
              <a:t>Valor</a:t>
            </a:r>
            <a:r>
              <a:rPr lang="en-US" sz="2000" b="1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: R$ 201.000,00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17214" y="6203057"/>
            <a:ext cx="8431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</a:rPr>
              <a:t>*</a:t>
            </a:r>
            <a:r>
              <a:rPr lang="pt-BR" sz="1400" b="1" dirty="0" smtClean="0"/>
              <a:t>Critério de valoração: </a:t>
            </a:r>
            <a:r>
              <a:rPr lang="pt-BR" sz="1400" dirty="0" smtClean="0"/>
              <a:t>o merchandising é valorado pelo custo comercial do horário do programa, ponderado pelo tempo de exibição (aproximadamente 1 minuto). Fontes: Ibope e </a:t>
            </a:r>
            <a:r>
              <a:rPr lang="pt-BR" sz="1400" dirty="0" err="1" smtClean="0"/>
              <a:t>Meio&amp;Mensagem</a:t>
            </a:r>
            <a:endParaRPr lang="pt-BR" sz="1600" dirty="0"/>
          </a:p>
        </p:txBody>
      </p:sp>
      <p:pic>
        <p:nvPicPr>
          <p:cNvPr id="3" name="edecasa_telet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329" y="1224261"/>
            <a:ext cx="4205865" cy="2339512"/>
          </a:xfrm>
          <a:prstGeom prst="rect">
            <a:avLst/>
          </a:prstGeom>
        </p:spPr>
      </p:pic>
      <p:pic>
        <p:nvPicPr>
          <p:cNvPr id="8" name="faustao_teleto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8421" y="1238328"/>
            <a:ext cx="4205865" cy="23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37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7387575" cy="935751"/>
          </a:xfrm>
          <a:prstGeom prst="rect">
            <a:avLst/>
          </a:prstGeom>
        </p:spPr>
      </p:pic>
      <p:sp>
        <p:nvSpPr>
          <p:cNvPr id="7" name="Retângulo 7"/>
          <p:cNvSpPr/>
          <p:nvPr/>
        </p:nvSpPr>
        <p:spPr>
          <a:xfrm>
            <a:off x="395535" y="131261"/>
            <a:ext cx="6677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i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Divulgação Teleton – TV Globo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6" y="1038493"/>
            <a:ext cx="2256541" cy="2782037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49" y="1220195"/>
            <a:ext cx="2530929" cy="466199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81199" y="3635863"/>
            <a:ext cx="90075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UOL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772149" y="5542971"/>
            <a:ext cx="90075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IG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938799" y="1383971"/>
            <a:ext cx="30277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accent6">
                    <a:lumMod val="75000"/>
                  </a:schemeClr>
                </a:solidFill>
              </a:rPr>
              <a:t>LINKS</a:t>
            </a:r>
            <a:endParaRPr lang="pt-BR" sz="1600" b="1" dirty="0" smtClean="0">
              <a:solidFill>
                <a:schemeClr val="accent6">
                  <a:lumMod val="75000"/>
                </a:schemeClr>
              </a:solidFill>
              <a:hlinkClick r:id="rId5"/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www.tvefamosos.uol.com.br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www.purepeople.com.br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www.observatoriodatelevisao.bol.uol.com.br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www.gente.ig.com.br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0"/>
              </a:rPr>
              <a:t>www.diariodepernambuco.com.br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0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1"/>
              </a:rPr>
              <a:t>www.areavip.com.br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1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2"/>
              </a:rPr>
              <a:t>www.informatecweb.blogspot.com.br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2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3"/>
              </a:rPr>
              <a:t>www.boainformacao.com.br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3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4"/>
              </a:rPr>
              <a:t>www.geekpublicitario.com.br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4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5"/>
              </a:rPr>
              <a:t>www.tvabordo.com.b</a:t>
            </a: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6"/>
              </a:rPr>
              <a:t>r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7"/>
              </a:rPr>
              <a:t>www.tudosobresbt.com.br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7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18"/>
              </a:rPr>
              <a:t>www.amantedaarteblog.wordpress.com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4" y="4128025"/>
            <a:ext cx="1749188" cy="2475019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2680666" y="6280859"/>
            <a:ext cx="245407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DIÁRIO PERNAMBUCO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8993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7387575" cy="935751"/>
          </a:xfrm>
          <a:prstGeom prst="rect">
            <a:avLst/>
          </a:prstGeom>
        </p:spPr>
      </p:pic>
      <p:sp>
        <p:nvSpPr>
          <p:cNvPr id="7" name="Retângulo 7"/>
          <p:cNvSpPr/>
          <p:nvPr/>
        </p:nvSpPr>
        <p:spPr>
          <a:xfrm>
            <a:off x="395535" y="131261"/>
            <a:ext cx="6677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i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Divulgação Teleton na TV </a:t>
            </a:r>
            <a:r>
              <a:rPr lang="pt-BR" sz="2800" b="1" i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Globo</a:t>
            </a:r>
            <a:endParaRPr lang="pt-BR" sz="2800" b="1" i="1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Willy_pp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5" y="1302705"/>
            <a:ext cx="8352076" cy="46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94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199</Words>
  <Application>Microsoft Office PowerPoint</Application>
  <PresentationFormat>Apresentação na tela (4:3)</PresentationFormat>
  <Paragraphs>36</Paragraphs>
  <Slides>4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5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Rodrigo Torres Costa</dc:creator>
  <cp:lastModifiedBy>Rodrigo Torres Costa - Marketing</cp:lastModifiedBy>
  <cp:revision>30</cp:revision>
  <dcterms:created xsi:type="dcterms:W3CDTF">2016-11-08T18:07:33Z</dcterms:created>
  <dcterms:modified xsi:type="dcterms:W3CDTF">2016-11-17T19:19:30Z</dcterms:modified>
</cp:coreProperties>
</file>